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1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75B84-D32E-4018-A7CC-1FC6DD5BE4D3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BC3AB-3F60-43DC-A9B2-33AC235CB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4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C3AB-3F60-43DC-A9B2-33AC235CB8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C3AB-3F60-43DC-A9B2-33AC235CB8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92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6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387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9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377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50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13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9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2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0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5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633" y="3636434"/>
            <a:ext cx="10202333" cy="125306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Кредитование малого и среднего предпринимательства по льготной процентной ставке в АКБ «НООСФЕРА» (АО)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2367" y="812800"/>
            <a:ext cx="10202333" cy="4851400"/>
          </a:xfrm>
        </p:spPr>
        <p:txBody>
          <a:bodyPr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«НООСФЕРА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(АО)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уполномоченный банк по участию в программе льготного кредитования МСП по ставке 8,5% в рамках нацпроекта «Малое и среднее предпринимательство и поддержка индивидуальной предпринимательской инициативы».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утвердило дополнительный список банков к участию в программе льготного кредитования МСП по ставке 8,5% в рамках нацпроекта «Малое и среднее предпринимательство и поддержка индивидуальной предпринимательской инициативы». В число банков вошел банк «НООСФЕРА».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упростит доступ к финансовым ресурсам, в которых нуждается малый и средний бизнес.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расширился перечень отраслей для кредитования. Размер минимального кредита снизился с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3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до 500 тыс. рублей.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"НООСФЕРА" приглашает клиентов к участию в программе льготного кредитования МСП по ставке 8,5% в рамках нацпроекта «Малое и среднее предпринимательство и поддержка индивидуальной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инициативы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571180"/>
              </p:ext>
            </p:extLst>
          </p:nvPr>
        </p:nvGraphicFramePr>
        <p:xfrm>
          <a:off x="571500" y="419100"/>
          <a:ext cx="11036300" cy="59325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36300"/>
              </a:tblGrid>
              <a:tr h="69003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Заемщик должен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соответствовать следующим требованиям: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91540">
                <a:tc>
                  <a:txBody>
                    <a:bodyPr/>
                    <a:lstStyle/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запрашиваемого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кредита от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 тыс. рублей до 75 000 тыс. рублей;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Заемщик является субъектом малого или среднего предпринимательства,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кроме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субъектов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малого и среднего предпринимательства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осуществляющих предпринимательскую деятельность в сфере игорного бизнеса, 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кроме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субъектов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малого и среднего предпринимательства,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осуществляющих производство и (или) реализацию подакцизных товаров, а также добычу и (или) реализацию полезных ископаемых, за исключением общераспространенных полезных ископаемых;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Заемщик осуществляет деятельность в одной или нескольких отраслях или видах деятельности по нижеперечисленному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перечню;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Заемщик обладает статусом налогового резидента Российской Федерации;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отношении заемщика не возбуждено производство по делу о несостоятельности (банкротстве) в соответствии с законодательством Российской Федерации о несостоятельности (банкротстве);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Заемщик не имеет по состоянию на любую дату в течение периода, равного 30 календарным дням, предшествующего дате заключения кредитного договора (соглашения), просроченной задолженности по налогам, сборам и иным обязательным платежам в бюджеты бюджетной системы Российской Федерации;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Заемщик не имеет задолженности перед работниками (персоналом) по заработной плате;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Заемщик не имеет в течение периода, равного 180 календарным дням, предшествующего не более чем на 3 месяца дате принятия банком решения о предоставлении заемщику кредита, просроченных на срок свыше 30 календарных дней платежей, направленных на исполнение обязательств заемщика по кредитным договорам (договорам займа), договорам поручительства, а также требований по возмещению заемщиком гаранту выплаченных в соответствии с условиями банковской гарантии денежных сумм (положительная кредитная история)</a:t>
                      </a:r>
                    </a:p>
                    <a:p>
                      <a:pPr marL="0" indent="0" algn="ctr"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7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396362"/>
              </p:ext>
            </p:extLst>
          </p:nvPr>
        </p:nvGraphicFramePr>
        <p:xfrm>
          <a:off x="639234" y="596900"/>
          <a:ext cx="11036300" cy="5821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428566"/>
                <a:gridCol w="2607734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 кредитуемые по льготной процентной ставке (основной ОКВЭД)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использование кредитных средств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Сельское хозяйство, включая производство сельскохозяйственной продукции, а также предоставление услуг в сельском хозяйстве, в том числе в целях обеспечения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импортозамещения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развития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несырьевого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экспорта: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01.Растениеводство и животноводство, охота и предоставление соответствующих услуг в этих областях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02.Лесоводство и лесозаготовки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03.Рыболовство и рыбоводство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продукции, в том числе в целях обеспечения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импортозамещения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развития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несырьевого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экспорта: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Производство пищевых продуктов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11.06. Производство солода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11.07. Производство безалкогольных напитков; производство минеральных вод и прочих питьевых вод в бутылках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13.Производство текстильных изделий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14.Производство одежды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15.Производство кожи и изделий из кожи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 Производство бумаги и бумажных изделий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 Деятельность полиграфическая и копирование носителей информации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 Производство кокса и нефтепродуктов (за исключением 19, 19.2, 19.20, 19.20.1, 19.20.9)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 Производство химических веществ и химических продуктов (за исключением 20, 20.1, 20.14, 20.14.2. Подкласс 20.42 допускается, за исключением производства товаров, указанных в ст.181 Налогового Кодекса РФ).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42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31566"/>
              </p:ext>
            </p:extLst>
          </p:nvPr>
        </p:nvGraphicFramePr>
        <p:xfrm>
          <a:off x="639234" y="596900"/>
          <a:ext cx="11036300" cy="5486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428566"/>
                <a:gridCol w="2607734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 кредитуемые по льготной процентной ставке (основной ОКВЭД)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использование кредитных средств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 Производство лекарственных средств и материалов, применяемых в медицинских целях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22.Производство резиновых и пластмассовых изделий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 Производство прочей неметаллической минеральной продукции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 Производство металлургическое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25.Производство готовых металлических изделий, кроме машин и оборудования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26.Производство компьютеров, электронных и оптических изделий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27.Производство электрического оборудования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 Производство машин и оборудования, не включенных в другие группировки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29.Производство автотранспортных средств, прицепов и полуприцепов (за исключением 29, 29.1, 29.10, 29.10.2)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30.Производство прочих транспортных средств и оборудования (за исключением 30, 30.9, 30.91)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31.Производство мебели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32.Производство прочих готовых изделий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33.Ремонт и монтаж машин и оборудования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Производство и распределение электроэнергии, газа и воды: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 Обеспечение электрической энергией, газом и паром; кондиционирование воздуха (за исключением 35, 35.2, 35.23, 35.23.1)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36. Забор, очистка и распределение воды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Строительство: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41.Строительство зданий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42.Строительство инженерных сооружений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43.Работы строительные специализированные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93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484073"/>
              </p:ext>
            </p:extLst>
          </p:nvPr>
        </p:nvGraphicFramePr>
        <p:xfrm>
          <a:off x="554568" y="156633"/>
          <a:ext cx="11036300" cy="6522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428566"/>
                <a:gridCol w="2607734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 кредитуемые по льготной процентной ставке (основной ОКВЭД)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использование кредитных средств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Туристская деятельность и деятельность в области туристской индустрии в целях развития внутреннего и въездного туризма: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 Деятельность туристических агентств и прочих организаций, предоставляющих услуги в сфере туризма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информации и связи: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58. Деятельность издательская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59. Производство кинофильмов, видеофильмов и телевизионных программ, издание звукозаписей и нот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60. Деятельность в области телевизионного и радиовещания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61. Деятельность в сфере телекоммуникаций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 Разработка компьютерного программного обеспечения, консультационные услуги в данной области и другие сопутствующие услуги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 Деятельность в области информационных технологий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Транспортировка и хранение: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49.Деятельность сухопутного и трубопроводного транспорта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50.Деятельность водного транспорта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51.Деятельность воздушного и космического транспорта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52.Складское хозяйство и вспомогательная транспортная деятельность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53. Деятельность почтовой связи и курьерская деятельность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здравоохранения: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86. Деятельность в области здравоохранения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образования: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85.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9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667686"/>
              </p:ext>
            </p:extLst>
          </p:nvPr>
        </p:nvGraphicFramePr>
        <p:xfrm>
          <a:off x="554567" y="232833"/>
          <a:ext cx="11036300" cy="6431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428566"/>
                <a:gridCol w="2607734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 кредитуемые по льготной процентной ставке (основной ОКВЭД)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использование кредитных средств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Водоснабжение, водоотведение, организация сбора, обработки и утилизации отходов, в том числе отсортированных материалов, а также переработка металлических и неметаллических отходов, мусора и прочих предметов во вторичное сырье, деятельность по ликвидации загрязнений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36. Забор, очистка и распределение воды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37. Сбор и обработка сточных вод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 Сбор, обработка и утилизация отходов; обработка вторичного сырья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39. Предоставление услуг в области ликвидации последствий загрязнений и прочих услуг, связанных с удалением отходов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гостиниц и предприятий общественного питания (за исключением ресторанов):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 Деятельность по предоставлению мест для временного проживания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56. Деятельность по предоставлению продуктов питания и напитков (за исключением 56, 56.1, 56.10, 56.10.1, 56.10.3) с учетом ограничений, указанных в ст.181 НК РФ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культуры, спорта: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90. Деятельность творческая, деятельность в области искусства и организации развлечений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91. Деятельность библиотек, архивов, музеев и прочих объектов культуры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93. Деятельность в области спорта, отдыха и развлечений (за исключением 93, 93.2, 93.21, 93.29, 93.29.1, 93.29.2, 93.29.3, 93.29.9)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профессиональная, научная и техническая: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69. Деятельность в области права и бухгалтерского учета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70. Деятельность головных офисов; консультирование по вопросам управления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71. Деятельность в области архитектуры и инженерно-технического проектирования; технических испытаний, исследований и анализа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72. Научные исследования и разработки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73. Деятельность рекламная и исследование конъюнктуры рынка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74. Деятельность профессиональная научная и техническая прочая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75. Деятельность ветеринарная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08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46918"/>
              </p:ext>
            </p:extLst>
          </p:nvPr>
        </p:nvGraphicFramePr>
        <p:xfrm>
          <a:off x="554567" y="232833"/>
          <a:ext cx="11036300" cy="4541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428566"/>
                <a:gridCol w="2607734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 кредитуемые по льготной процентной ставке (основной ОКВЭД)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использование кредитных средств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сфере бытовых услуг: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95. Ремонт компьютеров, предметов личного потребления и хозяйственно-бытового назначения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96. Деятельность по предоставлению прочих персональных услуг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(до 7 лет)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сфере розничной торговли: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 Торговля оптовая и розничная автотранспортными средствами и мотоциклами и их ремонт (кроме 45, 45.1, 45.11, 45.11.1, 45.11.2, 45.11.3, 45.11.31, 45.11.39, 45.11.4, 45.11.41, 45.11.49, 45.4, 45.40, 45.40.1, 45.40.2, 45.40.3, 45.40.4), с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учетом соблюдения требований, установленных Федеральным законом от 26 июля 2006 года №135-ФЗ «О защите конкуренции»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46. Торговля оптовая, кроме оптовой торговли автотранспортными средствами и мотоциклами (кроме 46, 46.1, 46.12, 46.12.1, 46.12.2, 46.12.21, 46.12.22, 46.3, 46.34, 46.34.2, 46.34.21, 46.34.22, 46.34.23, 46.34.3, 46.35, 46.39, 46.39.2, 46.71, 46.71.2, 46.71.3, 46.71.4, 46.72, 46.72.1, 46.72.11, 46.72.12, 46.76, 46.76.4), с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учетом соблюдения требований, установленных Федеральным законом от 26 июля 2006 года №135-ФЗ «О защите конкуренции»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47. Торговля розничная, кроме торговли автотранспортными средствами и мотоциклами (кроме 47, 47.1, 47.11, 47.11.2, 47.2, 47.25, 47.25.1, 47.25.11, 47.25.12, 47.26, 47.3, 47.30, 47.30.1, 47.30.11, 47.30.2, 47.8, 47.81, 47.81.1, 47.81.2), с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учетом соблюдения требований, установленных Федеральным законом от 26 июля 2006 года №135-ФЗ «О защите конкуренции»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оборотных средств (до 3 лет)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67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962082"/>
              </p:ext>
            </p:extLst>
          </p:nvPr>
        </p:nvGraphicFramePr>
        <p:xfrm>
          <a:off x="571500" y="419100"/>
          <a:ext cx="11036300" cy="602403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36300"/>
              </a:tblGrid>
              <a:tr h="69003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Залог должен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соответствовать следующим требованиям: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91540">
                <a:tc>
                  <a:txBody>
                    <a:bodyPr/>
                    <a:lstStyle/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Залог нежилых помещений: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Отдельные здания, строения и сооружения могут быть предметом Залога при условии выделения их из всех активов юридического лица в самостоятельный объект Залога;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 нежилого здания (помещения) может быть предметом Залога только в том случае, если здание (помещение) состоит из нескольких отдельных помещений и права на передаваемую в ипотеку часть как на самостоятельный объект зарегистрированы в ЕГРН.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Залог жилых помещений: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качестве Залога могут использоваться индивидуальные жилые дома и квартиры в жилых многоквартирных домах, не являющиеся единственным жильем залогодателя (за исключением многоквартирных и индивидуальных жилых домов и квартир, находящихся в государственной или муниципальной собственности, а также жилых домов и квартир, приватизация которых запрещена).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Залог земельных участков: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Залог земельных участков физическими и юридическими лицами, которым они принадлежат на праве собственности, осуществляется в порядке, установленном законодательством РФ. 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5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Залог автомобильного транспорта и спецтехники (тракторов, самоходных дорожно-строительных и иных машин)</a:t>
                      </a:r>
                      <a:r>
                        <a:rPr lang="ru-RU" sz="15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 Залог могут приниматься транспортные средства, находящиеся на учете в подразделениях ГИБДД МВД РФ (автомобили, мотоциклы, мотоколяски, иные автотранспортные средства и прицепы к ним) не старше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 лет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Залог может приниматься спецтехника, регистрируемая органами государственного технического надзора, осуществляющими контроль за техническим состоянием самоходных машин и других видов техники в РФ (</a:t>
                      </a:r>
                      <a:r>
                        <a:rPr lang="ru-RU" sz="15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Гостехнадзор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Залог сельскохозяйственных животных:</a:t>
                      </a:r>
                    </a:p>
                    <a:p>
                      <a:pPr marL="93663" marR="0" lvl="0" indent="-93663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 залог могут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приниматься сельскохозяйственные животные, кроме молодняка, при наличии справки о ветеринарном благополучии и надлежащем учете поголовья сельскохозяйственных животных.</a:t>
                      </a:r>
                      <a:endParaRPr lang="ru-RU" sz="1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04213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1872</TotalTime>
  <Words>1906</Words>
  <Application>Microsoft Office PowerPoint</Application>
  <PresentationFormat>Широкоэкранный</PresentationFormat>
  <Paragraphs>149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Грань</vt:lpstr>
      <vt:lpstr>Кредитование малого и среднего предпринимательства по льготной процентной ставке в АКБ «НООСФЕРА» (АО)</vt:lpstr>
      <vt:lpstr>БАНК «НООСФЕРА» (АО) - уполномоченный банк по участию в программе льготного кредитования МСП по ставке 8,5% в рамках нацпроекта «Малое и среднее предпринимательство и поддержка индивидуальной предпринимательской инициативы».  Минэкономразвития России утвердило дополнительный список банков к участию в программе льготного кредитования МСП по ставке 8,5% в рамках нацпроекта «Малое и среднее предпринимательство и поддержка индивидуальной предпринимательской инициативы». В число банков вошел банк «НООСФЕРА».  Программа упростит доступ к финансовым ресурсам, в которых нуждается малый и средний бизнес.  Существенно расширился перечень отраслей для кредитования. Размер минимального кредита снизился с            3 млн. рублей до 500 тыс. рублей.  БАНК "НООСФЕРА" приглашает клиентов к участию в программе льготного кредитования МСП по ставке 8,5% в рамках нацпроекта «Малое и среднее предпринимательство и поддержка индивидуальной предпринимательской инициативы».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П. Арыкова</dc:creator>
  <cp:lastModifiedBy>Ольга П. Арыкова</cp:lastModifiedBy>
  <cp:revision>196</cp:revision>
  <cp:lastPrinted>2018-09-06T05:18:10Z</cp:lastPrinted>
  <dcterms:created xsi:type="dcterms:W3CDTF">2015-12-29T08:09:48Z</dcterms:created>
  <dcterms:modified xsi:type="dcterms:W3CDTF">2019-09-17T09:45:11Z</dcterms:modified>
</cp:coreProperties>
</file>